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70" r:id="rId4"/>
    <p:sldId id="274" r:id="rId5"/>
    <p:sldId id="284" r:id="rId6"/>
    <p:sldId id="276" r:id="rId7"/>
    <p:sldId id="272" r:id="rId8"/>
    <p:sldId id="273" r:id="rId9"/>
    <p:sldId id="275" r:id="rId10"/>
    <p:sldId id="277" r:id="rId11"/>
    <p:sldId id="278" r:id="rId12"/>
    <p:sldId id="279" r:id="rId13"/>
    <p:sldId id="280" r:id="rId14"/>
    <p:sldId id="281" r:id="rId15"/>
    <p:sldId id="283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2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A71C-D123-40FD-B694-FE5C509AFB3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4C2B-5A0E-4F82-B504-526AFF590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90" y="0"/>
            <a:ext cx="12264390" cy="8054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2755"/>
            <a:ext cx="61379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Different Mediums,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Same Messages: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Character Assassination Practices during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the Ukrainian Crisis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0" y="4766310"/>
            <a:ext cx="2937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Sergei </a:t>
            </a:r>
            <a:r>
              <a:rPr lang="en-US" sz="2800" dirty="0" err="1" smtClean="0">
                <a:solidFill>
                  <a:schemeClr val="bg1"/>
                </a:solidFill>
              </a:rPr>
              <a:t>Samoilenko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Elina</a:t>
            </a:r>
            <a:r>
              <a:rPr lang="en-US" sz="2800" dirty="0" smtClean="0">
                <a:solidFill>
                  <a:schemeClr val="bg1"/>
                </a:solidFill>
              </a:rPr>
              <a:t> Erzikova,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Alexander </a:t>
            </a:r>
            <a:r>
              <a:rPr lang="en-US" sz="2800" dirty="0" err="1" smtClean="0">
                <a:solidFill>
                  <a:schemeClr val="bg1"/>
                </a:solidFill>
              </a:rPr>
              <a:t>Laskin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&amp; Sergey </a:t>
            </a:r>
            <a:r>
              <a:rPr lang="en-US" sz="2800" dirty="0" err="1" smtClean="0">
                <a:solidFill>
                  <a:schemeClr val="bg1"/>
                </a:solidFill>
              </a:rPr>
              <a:t>Davydov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5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5. </a:t>
            </a:r>
            <a:r>
              <a:rPr lang="en-US" i="1" dirty="0"/>
              <a:t>Focus of news stories broadcasted from July 17-August 16, 2014 by three US TV networks. 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Focus 						Television Channels</a:t>
            </a:r>
          </a:p>
          <a:p>
            <a:r>
              <a:rPr lang="en-US" i="1" dirty="0" smtClean="0"/>
              <a:t>		ABC News (n=11)		CBS </a:t>
            </a:r>
            <a:r>
              <a:rPr lang="en-US" i="1" dirty="0"/>
              <a:t>News</a:t>
            </a:r>
            <a:r>
              <a:rPr lang="en-US" dirty="0"/>
              <a:t>	</a:t>
            </a:r>
            <a:r>
              <a:rPr lang="en-US" dirty="0" smtClean="0"/>
              <a:t> (n=18)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NBC News (n=5)</a:t>
            </a:r>
            <a:r>
              <a:rPr lang="en-US" dirty="0"/>
              <a:t>	</a:t>
            </a:r>
            <a:r>
              <a:rPr lang="en-US" dirty="0" smtClean="0"/>
              <a:t>	Total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Military			9		7			3			19	 </a:t>
            </a:r>
          </a:p>
          <a:p>
            <a:r>
              <a:rPr lang="en-US" sz="2000" dirty="0" smtClean="0"/>
              <a:t>Political</a:t>
            </a:r>
            <a:r>
              <a:rPr lang="en-US" sz="2000" dirty="0"/>
              <a:t>	</a:t>
            </a:r>
            <a:r>
              <a:rPr lang="en-US" sz="2000" dirty="0" smtClean="0"/>
              <a:t>		5</a:t>
            </a:r>
            <a:r>
              <a:rPr lang="en-US" sz="2000" dirty="0"/>
              <a:t>		</a:t>
            </a:r>
            <a:r>
              <a:rPr lang="en-US" sz="2000" dirty="0" smtClean="0"/>
              <a:t>4</a:t>
            </a:r>
            <a:r>
              <a:rPr lang="en-US" sz="2000" dirty="0"/>
              <a:t>			2			11	</a:t>
            </a:r>
          </a:p>
          <a:p>
            <a:r>
              <a:rPr lang="en-US" sz="2000" dirty="0"/>
              <a:t>Social		</a:t>
            </a:r>
            <a:r>
              <a:rPr lang="en-US" sz="2000" dirty="0" smtClean="0"/>
              <a:t>	1</a:t>
            </a:r>
            <a:r>
              <a:rPr lang="en-US" sz="2000" dirty="0"/>
              <a:t>		</a:t>
            </a:r>
            <a:r>
              <a:rPr lang="en-US" sz="2000" dirty="0" smtClean="0"/>
              <a:t>0</a:t>
            </a:r>
            <a:r>
              <a:rPr lang="en-US" sz="2000" dirty="0"/>
              <a:t>			0			1</a:t>
            </a:r>
          </a:p>
          <a:p>
            <a:r>
              <a:rPr lang="en-US" sz="2000" dirty="0"/>
              <a:t>Economic	</a:t>
            </a:r>
            <a:r>
              <a:rPr lang="en-US" sz="2000" dirty="0" smtClean="0"/>
              <a:t>	0</a:t>
            </a:r>
            <a:r>
              <a:rPr lang="en-US" sz="2000" dirty="0"/>
              <a:t>		</a:t>
            </a:r>
            <a:r>
              <a:rPr lang="en-US" sz="2000" dirty="0" smtClean="0"/>
              <a:t>1</a:t>
            </a:r>
            <a:r>
              <a:rPr lang="en-US" sz="2000" dirty="0"/>
              <a:t>			0			1	</a:t>
            </a:r>
          </a:p>
          <a:p>
            <a:r>
              <a:rPr lang="en-US" sz="2000" dirty="0"/>
              <a:t>Other     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8</a:t>
            </a:r>
            <a:r>
              <a:rPr lang="en-US" sz="2000" dirty="0"/>
              <a:t>		</a:t>
            </a:r>
            <a:r>
              <a:rPr lang="en-US" sz="2000" dirty="0" smtClean="0"/>
              <a:t>4</a:t>
            </a:r>
            <a:r>
              <a:rPr lang="en-US" sz="2000" dirty="0"/>
              <a:t>			1			</a:t>
            </a:r>
            <a:r>
              <a:rPr lang="en-US" sz="2000" dirty="0" smtClean="0"/>
              <a:t>13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Total		</a:t>
            </a:r>
            <a:r>
              <a:rPr lang="en-US" sz="2000" dirty="0" smtClean="0"/>
              <a:t>	23</a:t>
            </a:r>
            <a:r>
              <a:rPr lang="en-US" sz="2000" dirty="0"/>
              <a:t>		</a:t>
            </a:r>
            <a:r>
              <a:rPr lang="en-US" sz="2000" dirty="0" smtClean="0"/>
              <a:t>16</a:t>
            </a:r>
            <a:r>
              <a:rPr lang="en-US" sz="2000" dirty="0"/>
              <a:t>			6	</a:t>
            </a:r>
            <a:r>
              <a:rPr lang="en-US" sz="2000" dirty="0" smtClean="0"/>
              <a:t>		45</a:t>
            </a:r>
          </a:p>
          <a:p>
            <a:r>
              <a:rPr lang="en-US" sz="2000" dirty="0" smtClean="0"/>
              <a:t>____________________________________________________________________________________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4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6. </a:t>
            </a:r>
            <a:r>
              <a:rPr lang="en-US" i="1" dirty="0"/>
              <a:t>Types of attack detected in news stories broadcasted from July 17-August 16, 2014 by three US TV networks. 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Type 					Television Channels</a:t>
            </a:r>
          </a:p>
          <a:p>
            <a:r>
              <a:rPr lang="en-US" i="1" dirty="0" smtClean="0"/>
              <a:t>			ABC </a:t>
            </a:r>
            <a:r>
              <a:rPr lang="en-US" i="1" dirty="0"/>
              <a:t>News</a:t>
            </a:r>
            <a:r>
              <a:rPr lang="en-US" dirty="0"/>
              <a:t>	</a:t>
            </a:r>
            <a:r>
              <a:rPr lang="en-US" i="1" dirty="0" smtClean="0"/>
              <a:t>CBS </a:t>
            </a:r>
            <a:r>
              <a:rPr lang="en-US" i="1" dirty="0"/>
              <a:t>News</a:t>
            </a:r>
            <a:r>
              <a:rPr lang="en-US" dirty="0"/>
              <a:t>		</a:t>
            </a:r>
            <a:r>
              <a:rPr lang="en-US" i="1" dirty="0"/>
              <a:t>NBC News</a:t>
            </a:r>
            <a:r>
              <a:rPr lang="en-US" dirty="0"/>
              <a:t>		Total</a:t>
            </a:r>
          </a:p>
          <a:p>
            <a:r>
              <a:rPr lang="en-US" dirty="0" smtClean="0"/>
              <a:t>________________________________________________________________________________________________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Demonization  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10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		2	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/>
              <a:t>Name-calling		3		</a:t>
            </a:r>
            <a:r>
              <a:rPr lang="en-US" sz="2000" dirty="0" smtClean="0"/>
              <a:t>4</a:t>
            </a:r>
            <a:r>
              <a:rPr lang="en-US" sz="2000" dirty="0"/>
              <a:t>			0		</a:t>
            </a:r>
            <a:r>
              <a:rPr lang="en-US" sz="2000" dirty="0" smtClean="0"/>
              <a:t>7</a:t>
            </a:r>
            <a:r>
              <a:rPr lang="en-US" sz="2000" dirty="0"/>
              <a:t>	</a:t>
            </a:r>
          </a:p>
          <a:p>
            <a:r>
              <a:rPr lang="en-US" sz="2000" dirty="0"/>
              <a:t>Silencing		0		</a:t>
            </a:r>
            <a:r>
              <a:rPr lang="en-US" sz="2000" dirty="0" smtClean="0"/>
              <a:t>1</a:t>
            </a:r>
            <a:r>
              <a:rPr lang="en-US" sz="2000" dirty="0"/>
              <a:t>			0		</a:t>
            </a:r>
            <a:r>
              <a:rPr lang="en-US" sz="2000" dirty="0" smtClean="0"/>
              <a:t>1</a:t>
            </a:r>
          </a:p>
          <a:p>
            <a:endParaRPr lang="en-US" sz="2000" dirty="0"/>
          </a:p>
          <a:p>
            <a:r>
              <a:rPr lang="en-US" sz="2000" dirty="0"/>
              <a:t>Total			13		</a:t>
            </a:r>
            <a:r>
              <a:rPr lang="en-US" sz="2000" dirty="0" smtClean="0"/>
              <a:t>11</a:t>
            </a:r>
            <a:r>
              <a:rPr lang="en-US" sz="2000" dirty="0"/>
              <a:t>			2		</a:t>
            </a:r>
            <a:r>
              <a:rPr lang="en-US" sz="2000" dirty="0" smtClean="0"/>
              <a:t>26</a:t>
            </a:r>
          </a:p>
          <a:p>
            <a:r>
              <a:rPr lang="en-US" sz="2000" dirty="0" smtClean="0"/>
              <a:t>______________________________________________________________________________________</a:t>
            </a:r>
            <a:endParaRPr lang="en-US" sz="2000" dirty="0"/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58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7. </a:t>
            </a:r>
            <a:r>
              <a:rPr lang="en-US" i="1" dirty="0"/>
              <a:t>Subjects of attack(s) in news stories broadcasted from July 17-August 16, 2014 by three US TV networks. 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Subject  					Television Channels</a:t>
            </a:r>
          </a:p>
          <a:p>
            <a:r>
              <a:rPr lang="en-US" i="1" dirty="0" smtClean="0"/>
              <a:t>			ABC </a:t>
            </a:r>
            <a:r>
              <a:rPr lang="en-US" i="1" dirty="0"/>
              <a:t>News</a:t>
            </a:r>
            <a:r>
              <a:rPr lang="en-US" dirty="0"/>
              <a:t>	</a:t>
            </a:r>
            <a:r>
              <a:rPr lang="en-US" i="1" dirty="0" smtClean="0"/>
              <a:t>CBS </a:t>
            </a:r>
            <a:r>
              <a:rPr lang="en-US" i="1" dirty="0"/>
              <a:t>News</a:t>
            </a:r>
            <a:r>
              <a:rPr lang="en-US" dirty="0"/>
              <a:t>		</a:t>
            </a:r>
            <a:r>
              <a:rPr lang="en-US" i="1" dirty="0"/>
              <a:t>NBC News</a:t>
            </a:r>
            <a:r>
              <a:rPr lang="en-US" dirty="0"/>
              <a:t>		Total</a:t>
            </a:r>
          </a:p>
          <a:p>
            <a:r>
              <a:rPr lang="en-US" dirty="0" smtClean="0"/>
              <a:t>__________________________________________________________________________________________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Protesters	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8	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19</a:t>
            </a:r>
          </a:p>
          <a:p>
            <a:r>
              <a:rPr lang="en-US" dirty="0"/>
              <a:t>Russia as Country		4		4		</a:t>
            </a:r>
            <a:r>
              <a:rPr lang="en-US" dirty="0" smtClean="0"/>
              <a:t>2</a:t>
            </a:r>
            <a:r>
              <a:rPr lang="en-US" dirty="0"/>
              <a:t>			10</a:t>
            </a:r>
          </a:p>
          <a:p>
            <a:r>
              <a:rPr lang="en-US" dirty="0"/>
              <a:t>Russian President 		2		0		</a:t>
            </a:r>
            <a:r>
              <a:rPr lang="en-US" dirty="0" smtClean="0"/>
              <a:t>1</a:t>
            </a:r>
            <a:r>
              <a:rPr lang="en-US" dirty="0"/>
              <a:t>			3</a:t>
            </a:r>
          </a:p>
          <a:p>
            <a:r>
              <a:rPr lang="en-US" dirty="0"/>
              <a:t>Russian Government	</a:t>
            </a:r>
            <a:r>
              <a:rPr lang="en-US" dirty="0" smtClean="0"/>
              <a:t>0</a:t>
            </a:r>
            <a:r>
              <a:rPr lang="en-US" dirty="0"/>
              <a:t>		3		</a:t>
            </a:r>
            <a:r>
              <a:rPr lang="en-US" dirty="0" smtClean="0"/>
              <a:t>0</a:t>
            </a:r>
            <a:r>
              <a:rPr lang="en-US" dirty="0"/>
              <a:t>			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Russians as Nation		0		1		</a:t>
            </a:r>
            <a:r>
              <a:rPr lang="en-US" dirty="0" smtClean="0"/>
              <a:t>0</a:t>
            </a:r>
            <a:r>
              <a:rPr lang="en-US" dirty="0"/>
              <a:t>			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Total 			</a:t>
            </a:r>
            <a:r>
              <a:rPr lang="en-US" dirty="0" smtClean="0"/>
              <a:t>15</a:t>
            </a:r>
            <a:r>
              <a:rPr lang="en-US" dirty="0"/>
              <a:t>		16		</a:t>
            </a:r>
            <a:r>
              <a:rPr lang="en-US" dirty="0" smtClean="0"/>
              <a:t>5</a:t>
            </a:r>
            <a:r>
              <a:rPr lang="en-US" dirty="0"/>
              <a:t>			</a:t>
            </a:r>
            <a:r>
              <a:rPr lang="en-US" dirty="0" smtClean="0"/>
              <a:t>36</a:t>
            </a:r>
          </a:p>
          <a:p>
            <a:r>
              <a:rPr lang="en-US" dirty="0" smtClean="0"/>
              <a:t>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49" y="1596843"/>
            <a:ext cx="120724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Highlights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The Russian channels produced more news stories than US networks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(</a:t>
            </a:r>
            <a:r>
              <a:rPr lang="en-US" sz="2800" dirty="0"/>
              <a:t>153 vs. 35).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/>
              <a:t>The opposing </a:t>
            </a:r>
            <a:r>
              <a:rPr lang="en-US" sz="2800" dirty="0"/>
              <a:t>sides </a:t>
            </a:r>
            <a:r>
              <a:rPr lang="en-US" sz="2800" dirty="0" smtClean="0"/>
              <a:t>used </a:t>
            </a:r>
            <a:r>
              <a:rPr lang="en-US" sz="2800" dirty="0"/>
              <a:t>various types of character </a:t>
            </a:r>
            <a:r>
              <a:rPr lang="en-US" sz="2800" dirty="0" smtClean="0"/>
              <a:t>assassination.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greater degree of diversification for subject and type of attack in news by three Russian TV channels.</a:t>
            </a:r>
            <a:r>
              <a:rPr lang="en-US" sz="2800" i="1" dirty="0"/>
              <a:t> 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181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49" y="1596843"/>
            <a:ext cx="120724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Highlights</a:t>
            </a:r>
          </a:p>
          <a:p>
            <a:r>
              <a:rPr lang="en-US" sz="2800" dirty="0" smtClean="0"/>
              <a:t>					</a:t>
            </a:r>
            <a:r>
              <a:rPr lang="en-US" sz="4000" dirty="0" smtClean="0">
                <a:solidFill>
                  <a:srgbClr val="C00000"/>
                </a:solidFill>
              </a:rPr>
              <a:t>Russia</a:t>
            </a:r>
            <a:r>
              <a:rPr lang="en-US" sz="36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/>
              <a:t>	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types of attack: 		</a:t>
            </a:r>
            <a:r>
              <a:rPr lang="en-US" sz="2800" dirty="0" smtClean="0">
                <a:solidFill>
                  <a:srgbClr val="C00000"/>
                </a:solidFill>
              </a:rPr>
              <a:t>silencing 	</a:t>
            </a:r>
            <a:endParaRPr lang="en-US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focus: 			</a:t>
            </a:r>
            <a:r>
              <a:rPr lang="en-US" sz="2800" dirty="0" smtClean="0">
                <a:solidFill>
                  <a:srgbClr val="C00000"/>
                </a:solidFill>
              </a:rPr>
              <a:t>political	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subject of attack: 	</a:t>
            </a:r>
            <a:r>
              <a:rPr lang="en-US" sz="2800" dirty="0" smtClean="0">
                <a:solidFill>
                  <a:srgbClr val="C00000"/>
                </a:solidFill>
              </a:rPr>
              <a:t>Ukrainian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			government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045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49" y="1596843"/>
            <a:ext cx="120724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Highlights</a:t>
            </a:r>
          </a:p>
          <a:p>
            <a:r>
              <a:rPr lang="en-US" sz="2800" dirty="0" smtClean="0"/>
              <a:t>					</a:t>
            </a:r>
            <a:r>
              <a:rPr lang="en-US" sz="4000" dirty="0" smtClean="0">
                <a:solidFill>
                  <a:srgbClr val="C00000"/>
                </a:solidFill>
              </a:rPr>
              <a:t>Russia</a:t>
            </a:r>
            <a:r>
              <a:rPr lang="en-US" sz="36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/>
              <a:t>	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US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Main types of attack: 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C00000"/>
                </a:solidFill>
              </a:rPr>
              <a:t>silencing 	</a:t>
            </a:r>
            <a:r>
              <a:rPr lang="en-US" sz="2800" dirty="0"/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demonization</a:t>
            </a:r>
            <a:endParaRPr lang="en-US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focus: 			</a:t>
            </a:r>
            <a:r>
              <a:rPr lang="en-US" sz="2800" dirty="0" smtClean="0">
                <a:solidFill>
                  <a:srgbClr val="C00000"/>
                </a:solidFill>
              </a:rPr>
              <a:t>political	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military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subject of attack: 	</a:t>
            </a:r>
            <a:r>
              <a:rPr lang="en-US" sz="2800" dirty="0" smtClean="0">
                <a:solidFill>
                  <a:srgbClr val="C00000"/>
                </a:solidFill>
              </a:rPr>
              <a:t>Ukrainian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			government	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protesters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50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49" y="1596843"/>
            <a:ext cx="120724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Highlights</a:t>
            </a:r>
          </a:p>
          <a:p>
            <a:r>
              <a:rPr lang="en-US" sz="2800" dirty="0" smtClean="0"/>
              <a:t>					</a:t>
            </a:r>
            <a:r>
              <a:rPr lang="en-US" sz="4000" dirty="0" smtClean="0">
                <a:solidFill>
                  <a:srgbClr val="C00000"/>
                </a:solidFill>
              </a:rPr>
              <a:t>Russia	</a:t>
            </a:r>
            <a:r>
              <a:rPr lang="en-US" sz="2800" dirty="0" smtClean="0"/>
              <a:t>	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US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Main types of attack: 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C00000"/>
                </a:solidFill>
              </a:rPr>
              <a:t>silencing 	</a:t>
            </a:r>
            <a:r>
              <a:rPr lang="en-US" sz="2800" dirty="0"/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demonization</a:t>
            </a:r>
            <a:endParaRPr lang="en-US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focus: 			</a:t>
            </a:r>
            <a:r>
              <a:rPr lang="en-US" sz="2800" dirty="0" smtClean="0">
                <a:solidFill>
                  <a:srgbClr val="C00000"/>
                </a:solidFill>
              </a:rPr>
              <a:t>political	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military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Main subject of attack: 	</a:t>
            </a:r>
            <a:r>
              <a:rPr lang="en-US" sz="2800" dirty="0" smtClean="0">
                <a:solidFill>
                  <a:srgbClr val="C00000"/>
                </a:solidFill>
              </a:rPr>
              <a:t>Ukrainian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			government	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protesters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273" y="5122509"/>
            <a:ext cx="11728579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None of the sides attacked its own government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1839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90" y="1551890"/>
            <a:ext cx="7155723" cy="506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1885" y="1940762"/>
            <a:ext cx="92186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Character assassination (CA) </a:t>
            </a:r>
            <a:r>
              <a:rPr lang="en-US" sz="4000" dirty="0"/>
              <a:t>is a deliberate and sustained effort </a:t>
            </a:r>
            <a:endParaRPr lang="en-US" sz="4000" dirty="0" smtClean="0"/>
          </a:p>
          <a:p>
            <a:r>
              <a:rPr lang="en-US" sz="4000" dirty="0" smtClean="0"/>
              <a:t>to </a:t>
            </a:r>
            <a:r>
              <a:rPr lang="en-US" sz="4000" dirty="0"/>
              <a:t>damage the reputation </a:t>
            </a:r>
            <a:endParaRPr lang="en-US" sz="4000" dirty="0" smtClean="0"/>
          </a:p>
          <a:p>
            <a:r>
              <a:rPr lang="en-US" sz="4000" dirty="0" smtClean="0"/>
              <a:t>or </a:t>
            </a:r>
            <a:r>
              <a:rPr lang="en-US" sz="4000" dirty="0"/>
              <a:t>credibility of an </a:t>
            </a:r>
            <a:r>
              <a:rPr lang="en-US" sz="4000" dirty="0" smtClean="0"/>
              <a:t>individual </a:t>
            </a:r>
          </a:p>
          <a:p>
            <a:r>
              <a:rPr lang="en-US" sz="4000" dirty="0" smtClean="0"/>
              <a:t>or organization.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1885" y="1940762"/>
            <a:ext cx="114113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Method: </a:t>
            </a:r>
            <a:r>
              <a:rPr lang="en-US" sz="3600" dirty="0" smtClean="0"/>
              <a:t>Content analysis of broadcast transcripts</a:t>
            </a:r>
          </a:p>
          <a:p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Broadcasting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networks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included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in the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study:</a:t>
            </a:r>
          </a:p>
          <a:p>
            <a:r>
              <a:rPr lang="en-US" sz="3600" dirty="0" smtClean="0"/>
              <a:t>Three </a:t>
            </a:r>
            <a:r>
              <a:rPr lang="en-US" sz="3600" dirty="0"/>
              <a:t>Russian (</a:t>
            </a:r>
            <a:r>
              <a:rPr lang="en-US" sz="3600" dirty="0" err="1"/>
              <a:t>Pervyi</a:t>
            </a:r>
            <a:r>
              <a:rPr lang="en-US" sz="3600" dirty="0"/>
              <a:t> </a:t>
            </a:r>
            <a:r>
              <a:rPr lang="en-US" sz="3600" dirty="0" err="1"/>
              <a:t>Kanal</a:t>
            </a:r>
            <a:r>
              <a:rPr lang="en-US" sz="3600" dirty="0"/>
              <a:t>, Rossiya-1, NTV) </a:t>
            </a:r>
            <a:r>
              <a:rPr lang="en-US" sz="3600" dirty="0" smtClean="0"/>
              <a:t>&amp;</a:t>
            </a:r>
          </a:p>
          <a:p>
            <a:r>
              <a:rPr lang="en-US" sz="3600" dirty="0" smtClean="0"/>
              <a:t>three </a:t>
            </a:r>
            <a:r>
              <a:rPr lang="en-US" sz="3600" dirty="0"/>
              <a:t>US (ABC News, CBS News, NBC News</a:t>
            </a:r>
            <a:r>
              <a:rPr lang="en-US" sz="3600" dirty="0" smtClean="0"/>
              <a:t>).</a:t>
            </a:r>
            <a:endParaRPr lang="en-US" sz="3600" dirty="0"/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1885" y="1940762"/>
            <a:ext cx="11411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Russia: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Pervyi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Kanal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Rossiya-1,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NTV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The US: ABC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News, CBS News, NBC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News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							Russia</a:t>
            </a:r>
            <a:r>
              <a:rPr lang="en-US" sz="3600" dirty="0"/>
              <a:t>	      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US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length of transcripts </a:t>
            </a:r>
            <a:r>
              <a:rPr lang="en-US" sz="3600" dirty="0" smtClean="0"/>
              <a:t>		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(words) ranged </a:t>
            </a:r>
            <a:r>
              <a:rPr lang="en-US" sz="3600" dirty="0"/>
              <a:t>from </a:t>
            </a:r>
            <a:r>
              <a:rPr lang="en-US" sz="3600" dirty="0" smtClean="0"/>
              <a:t>			</a:t>
            </a:r>
            <a:r>
              <a:rPr lang="en-US" sz="3600" dirty="0" smtClean="0">
                <a:solidFill>
                  <a:srgbClr val="C00000"/>
                </a:solidFill>
              </a:rPr>
              <a:t>59-3,555 </a:t>
            </a:r>
            <a:r>
              <a:rPr lang="en-US" sz="3600" dirty="0" smtClean="0"/>
              <a:t>	      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333-11,340 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/>
              <a:t>The mean					</a:t>
            </a:r>
            <a:r>
              <a:rPr lang="en-US" sz="3600" dirty="0" smtClean="0">
                <a:solidFill>
                  <a:srgbClr val="C00000"/>
                </a:solidFill>
              </a:rPr>
              <a:t>717</a:t>
            </a:r>
            <a:r>
              <a:rPr lang="en-US" sz="3600" dirty="0" smtClean="0"/>
              <a:t>			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1,355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9918" y="3601616"/>
            <a:ext cx="11430000" cy="27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9918" y="4163931"/>
            <a:ext cx="11476653" cy="2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9918" y="6410132"/>
            <a:ext cx="11476653" cy="74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4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315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1. </a:t>
            </a:r>
            <a:r>
              <a:rPr lang="en-US" i="1" dirty="0"/>
              <a:t>Number of news stories broadcasted from July 17-August 16, 2014 by three Russian TV channels. 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Channel		</a:t>
            </a:r>
            <a:r>
              <a:rPr lang="en-US" dirty="0" smtClean="0"/>
              <a:t>	# </a:t>
            </a:r>
            <a:r>
              <a:rPr lang="en-US" dirty="0"/>
              <a:t>of stories 	%		Plane crash as main topic (#) 	</a:t>
            </a:r>
            <a:r>
              <a:rPr lang="en-US" dirty="0" smtClean="0"/>
              <a:t>%</a:t>
            </a:r>
          </a:p>
          <a:p>
            <a:r>
              <a:rPr lang="en-US" i="1" dirty="0" smtClean="0"/>
              <a:t>_________________________________________________________________________</a:t>
            </a:r>
            <a:r>
              <a:rPr lang="en-US" dirty="0" smtClean="0"/>
              <a:t>______________</a:t>
            </a:r>
          </a:p>
          <a:p>
            <a:pPr>
              <a:lnSpc>
                <a:spcPct val="200000"/>
              </a:lnSpc>
            </a:pPr>
            <a:r>
              <a:rPr lang="en-US" sz="2400" i="1" dirty="0" err="1" smtClean="0"/>
              <a:t>Pervyi</a:t>
            </a:r>
            <a:r>
              <a:rPr lang="en-US" sz="2400" i="1" dirty="0" smtClean="0"/>
              <a:t> </a:t>
            </a:r>
            <a:r>
              <a:rPr lang="en-US" sz="2400" i="1" dirty="0" err="1"/>
              <a:t>Kanal</a:t>
            </a:r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en-US" sz="2400" dirty="0" smtClean="0"/>
              <a:t>41</a:t>
            </a:r>
            <a:r>
              <a:rPr lang="en-US" sz="2400" dirty="0"/>
              <a:t>		26.8		28	</a:t>
            </a:r>
            <a:r>
              <a:rPr lang="en-US" sz="2400" dirty="0" smtClean="0"/>
              <a:t>	24.3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Rossiya-1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67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43.8		54		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47.0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i="1" dirty="0"/>
              <a:t>NTV</a:t>
            </a:r>
            <a:r>
              <a:rPr lang="en-US" sz="2400" dirty="0"/>
              <a:t>			45		29.4		33		</a:t>
            </a:r>
            <a:r>
              <a:rPr lang="en-US" sz="2400" dirty="0" smtClean="0"/>
              <a:t>28.7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Total			153		</a:t>
            </a:r>
            <a:r>
              <a:rPr lang="en-US" sz="2400" dirty="0" smtClean="0"/>
              <a:t>100</a:t>
            </a:r>
            <a:r>
              <a:rPr lang="en-US" sz="2400" dirty="0"/>
              <a:t>		115		</a:t>
            </a:r>
            <a:r>
              <a:rPr lang="en-US" sz="2400" dirty="0" smtClean="0"/>
              <a:t>75.2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___________________________________________________________________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2. </a:t>
            </a:r>
            <a:r>
              <a:rPr lang="en-US" i="1" dirty="0"/>
              <a:t>Focus of news stories broadcasted from July 17-August 16, 2014 by three Russian TV channels. 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Focus 						Television Channels</a:t>
            </a:r>
          </a:p>
          <a:p>
            <a:r>
              <a:rPr lang="en-US" i="1" dirty="0" smtClean="0"/>
              <a:t>			</a:t>
            </a:r>
            <a:r>
              <a:rPr lang="en-US" i="1" dirty="0" err="1" smtClean="0"/>
              <a:t>Pervyi</a:t>
            </a:r>
            <a:r>
              <a:rPr lang="en-US" i="1" dirty="0" smtClean="0"/>
              <a:t> </a:t>
            </a:r>
            <a:r>
              <a:rPr lang="en-US" i="1" dirty="0" err="1"/>
              <a:t>Kanal</a:t>
            </a:r>
            <a:r>
              <a:rPr lang="en-US" dirty="0"/>
              <a:t>	</a:t>
            </a:r>
            <a:r>
              <a:rPr lang="en-US" i="1" dirty="0" smtClean="0"/>
              <a:t>Rossiya-1</a:t>
            </a:r>
            <a:r>
              <a:rPr lang="en-US" dirty="0"/>
              <a:t>		</a:t>
            </a:r>
            <a:r>
              <a:rPr lang="en-US" i="1" dirty="0" smtClean="0"/>
              <a:t>NTV</a:t>
            </a:r>
            <a:r>
              <a:rPr lang="en-US" dirty="0"/>
              <a:t>			Total</a:t>
            </a:r>
          </a:p>
          <a:p>
            <a:r>
              <a:rPr lang="en-US" dirty="0" smtClean="0"/>
              <a:t>____________________________________________________________________________________________________</a:t>
            </a:r>
            <a:r>
              <a:rPr lang="en-US" dirty="0"/>
              <a:t> 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Political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	30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26.5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46.0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11.5		113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42.2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Military	</a:t>
            </a:r>
            <a:r>
              <a:rPr lang="en-US" dirty="0" smtClean="0"/>
              <a:t>		21</a:t>
            </a:r>
            <a:r>
              <a:rPr lang="en-US" dirty="0"/>
              <a:t>	25.0	</a:t>
            </a:r>
            <a:r>
              <a:rPr lang="en-US" dirty="0" smtClean="0"/>
              <a:t>40</a:t>
            </a:r>
            <a:r>
              <a:rPr lang="en-US" dirty="0"/>
              <a:t>	47.6	</a:t>
            </a:r>
            <a:r>
              <a:rPr lang="en-US" dirty="0" smtClean="0"/>
              <a:t>23</a:t>
            </a:r>
            <a:r>
              <a:rPr lang="en-US" dirty="0"/>
              <a:t>	27.4		84	31.2	 </a:t>
            </a:r>
          </a:p>
          <a:p>
            <a:r>
              <a:rPr lang="en-US" dirty="0"/>
              <a:t>Social		</a:t>
            </a:r>
            <a:r>
              <a:rPr lang="en-US" dirty="0" smtClean="0"/>
              <a:t>	21</a:t>
            </a:r>
            <a:r>
              <a:rPr lang="en-US" dirty="0"/>
              <a:t>	36.8	</a:t>
            </a:r>
            <a:r>
              <a:rPr lang="en-US" dirty="0" smtClean="0"/>
              <a:t>20</a:t>
            </a:r>
            <a:r>
              <a:rPr lang="en-US" dirty="0"/>
              <a:t>	35.1	</a:t>
            </a:r>
            <a:r>
              <a:rPr lang="en-US" dirty="0" smtClean="0"/>
              <a:t>16</a:t>
            </a:r>
            <a:r>
              <a:rPr lang="en-US" dirty="0"/>
              <a:t>	28.1		57	21.2</a:t>
            </a:r>
          </a:p>
          <a:p>
            <a:r>
              <a:rPr lang="en-US" dirty="0"/>
              <a:t>Economic	</a:t>
            </a:r>
            <a:r>
              <a:rPr lang="en-US" dirty="0" smtClean="0"/>
              <a:t>		2</a:t>
            </a:r>
            <a:r>
              <a:rPr lang="en-US" dirty="0"/>
              <a:t>		</a:t>
            </a:r>
            <a:r>
              <a:rPr lang="en-US" dirty="0" smtClean="0"/>
              <a:t>4</a:t>
            </a:r>
            <a:r>
              <a:rPr lang="en-US" dirty="0"/>
              <a:t>		</a:t>
            </a:r>
            <a:r>
              <a:rPr lang="en-US" dirty="0" smtClean="0"/>
              <a:t>0</a:t>
            </a:r>
            <a:r>
              <a:rPr lang="en-US" dirty="0"/>
              <a:t>			6	2.2</a:t>
            </a:r>
          </a:p>
          <a:p>
            <a:r>
              <a:rPr lang="en-US" dirty="0"/>
              <a:t>Historic	</a:t>
            </a:r>
            <a:r>
              <a:rPr lang="en-US" dirty="0" smtClean="0"/>
              <a:t>		0</a:t>
            </a:r>
            <a:r>
              <a:rPr lang="en-US" dirty="0"/>
              <a:t>		</a:t>
            </a:r>
            <a:r>
              <a:rPr lang="en-US" dirty="0" smtClean="0"/>
              <a:t>3</a:t>
            </a:r>
            <a:r>
              <a:rPr lang="en-US" dirty="0"/>
              <a:t>		</a:t>
            </a:r>
            <a:r>
              <a:rPr lang="en-US" dirty="0" smtClean="0"/>
              <a:t>1</a:t>
            </a:r>
            <a:r>
              <a:rPr lang="en-US" dirty="0"/>
              <a:t>			4	1.5</a:t>
            </a:r>
          </a:p>
          <a:p>
            <a:r>
              <a:rPr lang="en-US" dirty="0"/>
              <a:t>Cultural	</a:t>
            </a:r>
            <a:r>
              <a:rPr lang="en-US" dirty="0" smtClean="0"/>
              <a:t>		1</a:t>
            </a:r>
            <a:r>
              <a:rPr lang="en-US" dirty="0"/>
              <a:t>		</a:t>
            </a:r>
            <a:r>
              <a:rPr lang="en-US" dirty="0" smtClean="0"/>
              <a:t>1</a:t>
            </a:r>
            <a:r>
              <a:rPr lang="en-US" dirty="0"/>
              <a:t>		</a:t>
            </a:r>
            <a:r>
              <a:rPr lang="en-US" dirty="0" smtClean="0"/>
              <a:t>1</a:t>
            </a:r>
            <a:r>
              <a:rPr lang="en-US" dirty="0"/>
              <a:t>			3	1.1</a:t>
            </a:r>
          </a:p>
          <a:p>
            <a:r>
              <a:rPr lang="en-US" dirty="0"/>
              <a:t>Other     	</a:t>
            </a:r>
            <a:r>
              <a:rPr lang="en-US" dirty="0" smtClean="0"/>
              <a:t>		0</a:t>
            </a:r>
            <a:r>
              <a:rPr lang="en-US" dirty="0"/>
              <a:t>		</a:t>
            </a:r>
            <a:r>
              <a:rPr lang="en-US" dirty="0" smtClean="0"/>
              <a:t>1</a:t>
            </a:r>
            <a:r>
              <a:rPr lang="en-US" dirty="0"/>
              <a:t>		</a:t>
            </a:r>
            <a:r>
              <a:rPr lang="en-US" dirty="0" smtClean="0"/>
              <a:t>1</a:t>
            </a:r>
            <a:r>
              <a:rPr lang="en-US" dirty="0"/>
              <a:t>			2	0.7</a:t>
            </a:r>
          </a:p>
          <a:p>
            <a:r>
              <a:rPr lang="en-US" dirty="0"/>
              <a:t>Total		</a:t>
            </a:r>
            <a:r>
              <a:rPr lang="en-US" dirty="0" smtClean="0"/>
              <a:t>	75</a:t>
            </a:r>
            <a:r>
              <a:rPr lang="en-US" dirty="0"/>
              <a:t>	</a:t>
            </a:r>
            <a:r>
              <a:rPr lang="en-US" dirty="0" smtClean="0"/>
              <a:t>27.9</a:t>
            </a:r>
            <a:r>
              <a:rPr lang="en-US" dirty="0"/>
              <a:t>	</a:t>
            </a:r>
            <a:r>
              <a:rPr lang="en-US" dirty="0" smtClean="0"/>
              <a:t>121</a:t>
            </a:r>
            <a:r>
              <a:rPr lang="en-US" dirty="0"/>
              <a:t>	45.0	</a:t>
            </a:r>
            <a:r>
              <a:rPr lang="en-US" dirty="0" smtClean="0"/>
              <a:t>73</a:t>
            </a:r>
            <a:r>
              <a:rPr lang="en-US" dirty="0"/>
              <a:t>	27.1		269</a:t>
            </a:r>
          </a:p>
          <a:p>
            <a:r>
              <a:rPr lang="en-US" dirty="0" smtClean="0"/>
              <a:t>___________________________________________________________________________________________________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18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3. </a:t>
            </a:r>
            <a:r>
              <a:rPr lang="en-US" i="1" dirty="0"/>
              <a:t>Types of attack detected in news stories broadcasted from July 17-August 16, 2014 by three Russian TV channels. 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Type 					Television Channels</a:t>
            </a:r>
          </a:p>
          <a:p>
            <a:r>
              <a:rPr lang="en-US" i="1" dirty="0" smtClean="0"/>
              <a:t>		</a:t>
            </a:r>
            <a:r>
              <a:rPr lang="en-US" i="1" dirty="0" err="1" smtClean="0"/>
              <a:t>Pervyi</a:t>
            </a:r>
            <a:r>
              <a:rPr lang="en-US" i="1" dirty="0" smtClean="0"/>
              <a:t> </a:t>
            </a:r>
            <a:r>
              <a:rPr lang="en-US" i="1" dirty="0" err="1"/>
              <a:t>Kanal</a:t>
            </a:r>
            <a:r>
              <a:rPr lang="en-US" dirty="0"/>
              <a:t>		</a:t>
            </a:r>
            <a:r>
              <a:rPr lang="en-US" i="1" dirty="0"/>
              <a:t>Rossiya-1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i="1" dirty="0" smtClean="0"/>
              <a:t>NTV</a:t>
            </a:r>
            <a:r>
              <a:rPr lang="en-US" dirty="0"/>
              <a:t>		</a:t>
            </a:r>
            <a:r>
              <a:rPr lang="en-US" dirty="0" smtClean="0"/>
              <a:t>Total</a:t>
            </a:r>
          </a:p>
          <a:p>
            <a:r>
              <a:rPr lang="en-US" dirty="0" smtClean="0"/>
              <a:t>____________________________________________________________________________________________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Silencing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32	35.2		37	40.7		22	24.2	91	36.1</a:t>
            </a:r>
          </a:p>
          <a:p>
            <a:r>
              <a:rPr lang="en-US" dirty="0"/>
              <a:t>Anonymous lies	16	30.2		23	43.4		14	26.4	53	21.0	</a:t>
            </a:r>
          </a:p>
          <a:p>
            <a:r>
              <a:rPr lang="en-US" dirty="0"/>
              <a:t>Misquoting	</a:t>
            </a:r>
            <a:r>
              <a:rPr lang="en-US" dirty="0" smtClean="0"/>
              <a:t>10</a:t>
            </a:r>
            <a:r>
              <a:rPr lang="en-US" dirty="0"/>
              <a:t>	20.0		27	54.0		13	26.0	50	19.8</a:t>
            </a:r>
          </a:p>
          <a:p>
            <a:r>
              <a:rPr lang="en-US" dirty="0"/>
              <a:t>Demonization  	10	24.4		23	56.1		8	19.5	41	</a:t>
            </a:r>
            <a:r>
              <a:rPr lang="en-US" dirty="0" smtClean="0"/>
              <a:t>16.3</a:t>
            </a:r>
            <a:endParaRPr lang="en-US" dirty="0"/>
          </a:p>
          <a:p>
            <a:r>
              <a:rPr lang="en-US" dirty="0"/>
              <a:t>Name-calling	</a:t>
            </a:r>
            <a:r>
              <a:rPr lang="en-US" dirty="0" smtClean="0"/>
              <a:t>3</a:t>
            </a:r>
            <a:r>
              <a:rPr lang="en-US" dirty="0"/>
              <a:t>			6			2		11	</a:t>
            </a:r>
            <a:r>
              <a:rPr lang="en-US" dirty="0" smtClean="0"/>
              <a:t>4.4</a:t>
            </a:r>
            <a:endParaRPr lang="en-US" dirty="0"/>
          </a:p>
          <a:p>
            <a:r>
              <a:rPr lang="en-US" dirty="0" smtClean="0"/>
              <a:t>Acts </a:t>
            </a:r>
            <a:r>
              <a:rPr lang="en-US" dirty="0"/>
              <a:t>of </a:t>
            </a:r>
          </a:p>
          <a:p>
            <a:r>
              <a:rPr lang="en-US" dirty="0"/>
              <a:t>vandalism	</a:t>
            </a:r>
            <a:r>
              <a:rPr lang="en-US" dirty="0" smtClean="0"/>
              <a:t>1</a:t>
            </a:r>
            <a:r>
              <a:rPr lang="en-US" dirty="0"/>
              <a:t>			1			0		2	0.8</a:t>
            </a:r>
          </a:p>
          <a:p>
            <a:r>
              <a:rPr lang="en-US" dirty="0"/>
              <a:t>Mental illness	</a:t>
            </a:r>
            <a:r>
              <a:rPr lang="en-US" dirty="0" smtClean="0"/>
              <a:t>0</a:t>
            </a:r>
            <a:r>
              <a:rPr lang="en-US" dirty="0"/>
              <a:t>			1			0		1	</a:t>
            </a:r>
            <a:r>
              <a:rPr lang="en-US" dirty="0" smtClean="0"/>
              <a:t>0.4</a:t>
            </a:r>
            <a:endParaRPr lang="en-US" dirty="0"/>
          </a:p>
          <a:p>
            <a:r>
              <a:rPr lang="en-US" dirty="0"/>
              <a:t>Total		</a:t>
            </a:r>
            <a:r>
              <a:rPr lang="en-US" dirty="0" smtClean="0"/>
              <a:t>72</a:t>
            </a:r>
            <a:r>
              <a:rPr lang="en-US" dirty="0"/>
              <a:t>	28.6		121	48.0		59	23.4		252</a:t>
            </a:r>
          </a:p>
          <a:p>
            <a:r>
              <a:rPr lang="en-US" dirty="0" smtClean="0"/>
              <a:t>____________________________________________________________________________________________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09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97608"/>
            <a:ext cx="2069762" cy="136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860" y="52685"/>
            <a:ext cx="8072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Character Assassination Practices </a:t>
            </a:r>
            <a:br>
              <a:rPr lang="en-US" sz="4400" b="1" dirty="0" smtClean="0"/>
            </a:br>
            <a:r>
              <a:rPr lang="en-US" sz="4400" b="1" dirty="0" smtClean="0"/>
              <a:t>during the Ukrainian Crisis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2910" y="1965960"/>
            <a:ext cx="1176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4. </a:t>
            </a:r>
            <a:r>
              <a:rPr lang="en-US" i="1" dirty="0"/>
              <a:t>Subjects of attack in news stories broadcasted from July 17-August 16, 2014 by three Russian TV channels. 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____________________________________________________________________________________________</a:t>
            </a:r>
            <a:endParaRPr lang="en-US" dirty="0"/>
          </a:p>
          <a:p>
            <a:r>
              <a:rPr lang="en-US" dirty="0"/>
              <a:t>Subject  					Television Channels</a:t>
            </a:r>
          </a:p>
          <a:p>
            <a:r>
              <a:rPr lang="en-US" i="1" dirty="0" smtClean="0"/>
              <a:t>			</a:t>
            </a:r>
            <a:r>
              <a:rPr lang="en-US" i="1" dirty="0" err="1" smtClean="0"/>
              <a:t>Pervyi</a:t>
            </a:r>
            <a:r>
              <a:rPr lang="en-US" i="1" dirty="0" smtClean="0"/>
              <a:t> </a:t>
            </a:r>
            <a:r>
              <a:rPr lang="en-US" i="1" dirty="0" err="1"/>
              <a:t>Kanal</a:t>
            </a:r>
            <a:r>
              <a:rPr lang="en-US" dirty="0"/>
              <a:t>		</a:t>
            </a:r>
            <a:r>
              <a:rPr lang="en-US" i="1" dirty="0"/>
              <a:t>Rossiya-1</a:t>
            </a:r>
            <a:r>
              <a:rPr lang="en-US" dirty="0"/>
              <a:t>		</a:t>
            </a:r>
            <a:r>
              <a:rPr lang="en-US" i="1" dirty="0"/>
              <a:t>NTV</a:t>
            </a:r>
            <a:r>
              <a:rPr lang="en-US" dirty="0"/>
              <a:t>		Total</a:t>
            </a:r>
          </a:p>
          <a:p>
            <a:r>
              <a:rPr lang="en-US" dirty="0" smtClean="0"/>
              <a:t>_____________________________________________________________________________________________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Ukrainian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Government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28.7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47.1	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24.1	87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33.3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Ukraine as Country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13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26.5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59.2		7	14.3	49	18.8</a:t>
            </a:r>
          </a:p>
          <a:p>
            <a:r>
              <a:rPr lang="en-US" dirty="0"/>
              <a:t>US government	</a:t>
            </a:r>
            <a:r>
              <a:rPr lang="en-US" dirty="0" smtClean="0"/>
              <a:t>	9</a:t>
            </a:r>
            <a:r>
              <a:rPr lang="en-US" dirty="0"/>
              <a:t>		</a:t>
            </a:r>
            <a:r>
              <a:rPr lang="en-US" dirty="0" smtClean="0"/>
              <a:t>11</a:t>
            </a:r>
            <a:r>
              <a:rPr lang="en-US" dirty="0"/>
              <a:t>			6		26	10.0</a:t>
            </a:r>
          </a:p>
          <a:p>
            <a:r>
              <a:rPr lang="en-US" dirty="0"/>
              <a:t>Ukrainian President 	7		</a:t>
            </a:r>
            <a:r>
              <a:rPr lang="en-US" dirty="0" smtClean="0"/>
              <a:t>12</a:t>
            </a:r>
            <a:r>
              <a:rPr lang="en-US" dirty="0"/>
              <a:t>			4		</a:t>
            </a:r>
            <a:r>
              <a:rPr lang="en-US" dirty="0" smtClean="0"/>
              <a:t>23</a:t>
            </a:r>
            <a:r>
              <a:rPr lang="en-US" dirty="0"/>
              <a:t>	</a:t>
            </a:r>
          </a:p>
          <a:p>
            <a:r>
              <a:rPr lang="en-US" dirty="0"/>
              <a:t>Ukrainian official 	</a:t>
            </a:r>
            <a:r>
              <a:rPr lang="en-US" dirty="0" smtClean="0"/>
              <a:t>	5</a:t>
            </a:r>
            <a:r>
              <a:rPr lang="en-US" dirty="0"/>
              <a:t>		</a:t>
            </a:r>
            <a:r>
              <a:rPr lang="en-US" dirty="0" smtClean="0"/>
              <a:t>11</a:t>
            </a:r>
            <a:r>
              <a:rPr lang="en-US" dirty="0"/>
              <a:t>			4		20	7.7</a:t>
            </a:r>
          </a:p>
          <a:p>
            <a:r>
              <a:rPr lang="en-US" dirty="0"/>
              <a:t>US president		2		</a:t>
            </a:r>
            <a:r>
              <a:rPr lang="en-US" dirty="0" smtClean="0"/>
              <a:t>13</a:t>
            </a:r>
            <a:r>
              <a:rPr lang="en-US" dirty="0"/>
              <a:t>			2		17	6.5</a:t>
            </a:r>
          </a:p>
          <a:p>
            <a:r>
              <a:rPr lang="en-US" dirty="0"/>
              <a:t>Protesters		2		</a:t>
            </a:r>
            <a:r>
              <a:rPr lang="en-US" dirty="0" smtClean="0"/>
              <a:t>2</a:t>
            </a:r>
            <a:r>
              <a:rPr lang="en-US" dirty="0"/>
              <a:t>			1		5	1.9</a:t>
            </a:r>
          </a:p>
          <a:p>
            <a:r>
              <a:rPr lang="en-US" dirty="0"/>
              <a:t>Ukrainians</a:t>
            </a:r>
          </a:p>
          <a:p>
            <a:r>
              <a:rPr lang="en-US" dirty="0"/>
              <a:t>as Nation		</a:t>
            </a:r>
            <a:r>
              <a:rPr lang="en-US" dirty="0" smtClean="0"/>
              <a:t>	2</a:t>
            </a:r>
            <a:r>
              <a:rPr lang="en-US" dirty="0"/>
              <a:t>		</a:t>
            </a:r>
            <a:r>
              <a:rPr lang="en-US" dirty="0" smtClean="0"/>
              <a:t>0</a:t>
            </a:r>
            <a:r>
              <a:rPr lang="en-US" dirty="0"/>
              <a:t>			0		2 	</a:t>
            </a:r>
            <a:r>
              <a:rPr lang="en-US" dirty="0" smtClean="0"/>
              <a:t>0.8</a:t>
            </a:r>
            <a:endParaRPr lang="en-US" dirty="0"/>
          </a:p>
          <a:p>
            <a:r>
              <a:rPr lang="en-US" dirty="0"/>
              <a:t>Other			9		</a:t>
            </a:r>
            <a:r>
              <a:rPr lang="en-US" dirty="0" smtClean="0"/>
              <a:t>11</a:t>
            </a:r>
            <a:r>
              <a:rPr lang="en-US" dirty="0"/>
              <a:t>			12		32	12.3</a:t>
            </a:r>
          </a:p>
          <a:p>
            <a:r>
              <a:rPr lang="en-US" dirty="0"/>
              <a:t>Total 			74	28.4	</a:t>
            </a:r>
            <a:r>
              <a:rPr lang="en-US" dirty="0" smtClean="0"/>
              <a:t>130</a:t>
            </a:r>
            <a:r>
              <a:rPr lang="en-US" dirty="0"/>
              <a:t>	49.8		57	21.8	</a:t>
            </a:r>
            <a:r>
              <a:rPr lang="en-US" dirty="0" smtClean="0"/>
              <a:t>261</a:t>
            </a:r>
          </a:p>
          <a:p>
            <a:r>
              <a:rPr lang="en-US" dirty="0" smtClean="0"/>
              <a:t>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358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Eline Erzikova</dc:creator>
  <cp:lastModifiedBy>Eline Erzikova</cp:lastModifiedBy>
  <cp:revision>22</cp:revision>
  <dcterms:created xsi:type="dcterms:W3CDTF">2015-05-08T14:06:03Z</dcterms:created>
  <dcterms:modified xsi:type="dcterms:W3CDTF">2015-05-18T13:06:59Z</dcterms:modified>
</cp:coreProperties>
</file>